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CF1940-0578-4572-A76C-262EA07F2CE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D6022F-6FCC-4D7C-AB70-F320105C0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8D3637-5358-4964-A076-794FD78D23F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0997-A853-4D7B-82F4-D504EBCBB21C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DBA9-7601-4EE5-988D-178ADF267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768D-5FE9-4A24-B6BD-EE5E3C8DCECB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5255-90E0-40DE-A88F-13FC3D050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1B7A-C452-496D-8D84-AA08BDD85AAC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5C0E-BE9F-4470-8126-AAA4296BC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B7FB-B9B6-4D71-8BCE-E677EE3FC8BE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3324B-3D67-48D5-9755-DA5281370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CF2B9-69BC-49C1-B6B4-8CD1EA2722F4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368D-05CA-4591-B81B-DA8DECBF0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741F-251B-4834-8849-5BE5786A583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EFCE0-585A-42A9-B062-ACA45633A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0FFF2-4233-440F-AE99-2CC70D9817F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D450E-751B-4B83-93DF-08E05707B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A8C8-65D8-4504-A14A-8C567B839B15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69BE9-2847-496B-BBE8-8E755251A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E680-59DA-477E-868F-95F5F83FB5B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CB38-88E6-4A42-95C0-764FF17A1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51A2-5227-483E-A8BD-C02D5E9604AD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AC57-0E01-45ED-8F02-848658B79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5F1F-CDBC-43C7-A0D0-192CCEA97D17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1F39-B645-443D-909E-FE971791B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7E6DF45-0F7C-4F9A-8C5D-0B736C506BA6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981451D-EC18-4958-8FEA-37BF0AE7A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29"/>
          <p:cNvGrpSpPr>
            <a:grpSpLocks/>
          </p:cNvGrpSpPr>
          <p:nvPr/>
        </p:nvGrpSpPr>
        <p:grpSpPr bwMode="auto">
          <a:xfrm>
            <a:off x="1304925" y="549275"/>
            <a:ext cx="6762750" cy="5476875"/>
            <a:chOff x="0" y="0"/>
            <a:chExt cx="6763870" cy="5477572"/>
          </a:xfrm>
        </p:grpSpPr>
        <p:grpSp>
          <p:nvGrpSpPr>
            <p:cNvPr id="14338" name="Группа 30"/>
            <p:cNvGrpSpPr>
              <a:grpSpLocks/>
            </p:cNvGrpSpPr>
            <p:nvPr/>
          </p:nvGrpSpPr>
          <p:grpSpPr bwMode="auto">
            <a:xfrm>
              <a:off x="0" y="0"/>
              <a:ext cx="6763870" cy="5477572"/>
              <a:chOff x="0" y="0"/>
              <a:chExt cx="6763870" cy="5477572"/>
            </a:xfrm>
          </p:grpSpPr>
          <p:grpSp>
            <p:nvGrpSpPr>
              <p:cNvPr id="14341" name="Группа 33"/>
              <p:cNvGrpSpPr>
                <a:grpSpLocks/>
              </p:cNvGrpSpPr>
              <p:nvPr/>
            </p:nvGrpSpPr>
            <p:grpSpPr bwMode="auto">
              <a:xfrm>
                <a:off x="0" y="0"/>
                <a:ext cx="6763870" cy="2366682"/>
                <a:chOff x="0" y="0"/>
                <a:chExt cx="6763870" cy="2366682"/>
              </a:xfrm>
            </p:grpSpPr>
            <p:sp>
              <p:nvSpPr>
                <p:cNvPr id="37" name="Скругленный прямоугольник 36"/>
                <p:cNvSpPr/>
                <p:nvPr/>
              </p:nvSpPr>
              <p:spPr>
                <a:xfrm>
                  <a:off x="1049512" y="0"/>
                  <a:ext cx="4450499" cy="1170137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600" b="1" kern="0">
                      <a:solidFill>
                        <a:sysClr val="windowText" lastClr="000000"/>
                      </a:solidFill>
                      <a:latin typeface="Times New Roman"/>
                      <a:ea typeface="Calibri"/>
                      <a:cs typeface="Times New Roman"/>
                    </a:rPr>
                    <a:t>Подходы к статистической обработке данных</a:t>
                  </a:r>
                  <a:endParaRPr lang="ru-RU" sz="1100" kern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8" name="Прямоугольник 37"/>
                <p:cNvSpPr/>
                <p:nvPr/>
              </p:nvSpPr>
              <p:spPr>
                <a:xfrm>
                  <a:off x="0" y="1506730"/>
                  <a:ext cx="3253327" cy="860534"/>
                </a:xfrm>
                <a:prstGeom prst="rect">
                  <a:avLst/>
                </a:prstGeom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200" b="1" u="sng" kern="0">
                      <a:solidFill>
                        <a:sysClr val="windowText" lastClr="000000"/>
                      </a:solidFill>
                      <a:latin typeface="Times New Roman"/>
                      <a:ea typeface="Calibri"/>
                      <a:cs typeface="Times New Roman"/>
                    </a:rPr>
                    <a:t>Вероятностный подход</a:t>
                  </a:r>
                  <a:endParaRPr lang="ru-RU" sz="1100" kern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9" name="Прямоугольник 38"/>
                <p:cNvSpPr/>
                <p:nvPr/>
              </p:nvSpPr>
              <p:spPr>
                <a:xfrm>
                  <a:off x="3496254" y="1506730"/>
                  <a:ext cx="3267616" cy="860534"/>
                </a:xfrm>
                <a:prstGeom prst="rect">
                  <a:avLst/>
                </a:prstGeom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200" b="1" u="sng" kern="0">
                      <a:solidFill>
                        <a:sysClr val="windowText" lastClr="000000"/>
                      </a:solidFill>
                      <a:latin typeface="Times New Roman"/>
                      <a:ea typeface="Calibri"/>
                      <a:cs typeface="Times New Roman"/>
                    </a:rPr>
                    <a:t>Логико-алгебраический подход</a:t>
                  </a:r>
                  <a:endParaRPr lang="ru-RU" sz="1100" kern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0" name="Прямая со стрелкой 39"/>
                <p:cNvCxnSpPr/>
                <p:nvPr/>
              </p:nvCxnSpPr>
              <p:spPr>
                <a:xfrm flipH="1">
                  <a:off x="2272089" y="1170137"/>
                  <a:ext cx="282622" cy="33659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cxnSp>
              <p:nvCxnSpPr>
                <p:cNvPr id="41" name="Прямая со стрелкой 40"/>
                <p:cNvCxnSpPr/>
                <p:nvPr/>
              </p:nvCxnSpPr>
              <p:spPr>
                <a:xfrm>
                  <a:off x="4020216" y="1170137"/>
                  <a:ext cx="255630" cy="336593"/>
                </a:xfrm>
                <a:prstGeom prst="straightConnector1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tailEnd type="arrow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</p:grpSp>
          <p:sp>
            <p:nvSpPr>
              <p:cNvPr id="35" name="Прямоугольник с одним вырезанным углом 34"/>
              <p:cNvSpPr/>
              <p:nvPr/>
            </p:nvSpPr>
            <p:spPr>
              <a:xfrm>
                <a:off x="0" y="2768522"/>
                <a:ext cx="3253067" cy="2709050"/>
              </a:xfrm>
              <a:prstGeom prst="snip1Rect">
                <a:avLst/>
              </a:prstGeom>
              <a:gradFill rotWithShape="1">
                <a:gsLst>
                  <a:gs pos="0">
                    <a:srgbClr val="C0504D">
                      <a:tint val="50000"/>
                      <a:satMod val="300000"/>
                    </a:srgbClr>
                  </a:gs>
                  <a:gs pos="35000">
                    <a:srgbClr val="C0504D">
                      <a:tint val="37000"/>
                      <a:satMod val="300000"/>
                    </a:srgbClr>
                  </a:gs>
                  <a:gs pos="100000">
                    <a:srgbClr val="C0504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9525" cap="flat" cmpd="sng" algn="ctr">
                <a:solidFill>
                  <a:srgbClr val="C0504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900" kern="0" dirty="0">
                    <a:solidFill>
                      <a:sysClr val="windowText" lastClr="000000"/>
                    </a:solidFill>
                    <a:latin typeface="Times New Roman"/>
                    <a:ea typeface="Calibri"/>
                    <a:cs typeface="Times New Roman"/>
                  </a:rPr>
                  <a:t>включает</a:t>
                </a:r>
                <a:r>
                  <a:rPr lang="ru-RU" sz="1900" kern="0" dirty="0">
                    <a:solidFill>
                      <a:sysClr val="windowText" lastClr="000000"/>
                    </a:solidFill>
                    <a:latin typeface="Times New Roman"/>
                    <a:ea typeface="Calibri"/>
                    <a:cs typeface="Times New Roman"/>
                  </a:rPr>
                  <a:t>:</a:t>
                </a:r>
                <a:endPara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  <a:p>
                <a:pPr algn="ctr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900" b="1" i="1" kern="0" dirty="0">
                    <a:solidFill>
                      <a:sysClr val="windowText" lastClr="000000"/>
                    </a:solidFill>
                    <a:latin typeface="Times New Roman"/>
                    <a:ea typeface="Calibri"/>
                    <a:cs typeface="Times New Roman"/>
                  </a:rPr>
                  <a:t>методы математической статистики, </a:t>
                </a:r>
                <a:endPara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  <a:p>
                <a:pPr algn="ctr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900" b="1" i="1" kern="0" dirty="0">
                    <a:solidFill>
                      <a:sysClr val="windowText" lastClr="000000"/>
                    </a:solidFill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  <a:p>
                <a:pPr algn="ctr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900" b="1" i="1" kern="0" dirty="0">
                    <a:solidFill>
                      <a:sysClr val="windowText" lastClr="000000"/>
                    </a:solidFill>
                    <a:highlight>
                      <a:srgbClr val="C0C0C0"/>
                    </a:highlight>
                    <a:latin typeface="Times New Roman"/>
                    <a:ea typeface="Calibri"/>
                    <a:cs typeface="Times New Roman"/>
                  </a:rPr>
                  <a:t>предусматривающие возможность вероятностной интерпретации данных</a:t>
                </a:r>
                <a:endPara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  <a:p>
                <a:pPr algn="ctr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kern="0" dirty="0">
                    <a:solidFill>
                      <a:sysClr val="windowText" lastClr="000000"/>
                    </a:solidFill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1559183" y="2367264"/>
                <a:ext cx="0" cy="403276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</p:cxnSp>
        </p:grpSp>
        <p:sp>
          <p:nvSpPr>
            <p:cNvPr id="32" name="Прямоугольник с одним вырезанным углом 31"/>
            <p:cNvSpPr/>
            <p:nvPr/>
          </p:nvSpPr>
          <p:spPr>
            <a:xfrm>
              <a:off x="3494479" y="2768963"/>
              <a:ext cx="3128050" cy="2708609"/>
            </a:xfrm>
            <a:prstGeom prst="snip1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включает:</a:t>
              </a:r>
              <a:endParaRPr lang="ru-RU" sz="11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i="1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статистические методы,</a:t>
              </a:r>
              <a:r>
                <a: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rPr>
                <a:t> </a:t>
              </a:r>
            </a:p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i="1" kern="0" dirty="0">
                  <a:solidFill>
                    <a:sysClr val="windowText" lastClr="000000"/>
                  </a:solidFill>
                  <a:highlight>
                    <a:srgbClr val="C0C0C0"/>
                  </a:highlight>
                  <a:latin typeface="Times New Roman"/>
                  <a:ea typeface="Calibri"/>
                  <a:cs typeface="Times New Roman"/>
                </a:rPr>
                <a:t>не опирающиеся на вероятностную природу обрабатываемых данных</a:t>
              </a:r>
              <a:r>
                <a:rPr lang="ru-RU" sz="1900" b="1" i="1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 </a:t>
              </a:r>
              <a:endParaRPr lang="ru-RU" sz="11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5028446" y="2367264"/>
              <a:ext cx="0" cy="403276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3"/>
          <p:cNvGrpSpPr>
            <a:grpSpLocks/>
          </p:cNvGrpSpPr>
          <p:nvPr/>
        </p:nvGrpSpPr>
        <p:grpSpPr bwMode="auto">
          <a:xfrm>
            <a:off x="1187450" y="642938"/>
            <a:ext cx="6913563" cy="5295900"/>
            <a:chOff x="0" y="0"/>
            <a:chExt cx="6225764" cy="434291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0"/>
              <a:ext cx="6225764" cy="1156027"/>
            </a:xfrm>
            <a:prstGeom prst="round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Возможные типы реальных ситуаций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(с позиции соблюдения условий статистического ансамбля)</a:t>
              </a:r>
              <a:endParaRPr lang="ru-RU" sz="11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11941" y="1452282"/>
              <a:ext cx="4812665" cy="819785"/>
            </a:xfrm>
            <a:prstGeom prst="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kern="0" dirty="0">
                  <a:solidFill>
                    <a:sysClr val="windowText" lastClr="000000"/>
                  </a:solidFill>
                  <a:highlight>
                    <a:srgbClr val="C0C0C0"/>
                  </a:highlight>
                  <a:latin typeface="Times New Roman"/>
                  <a:ea typeface="Calibri"/>
                  <a:cs typeface="Times New Roman"/>
                </a:rPr>
                <a:t>1</a:t>
              </a:r>
              <a:r>
                <a:rPr lang="ru-RU" sz="2400" kern="0" dirty="0">
                  <a:solidFill>
                    <a:sysClr val="windowText" lastClr="000000"/>
                  </a:solidFill>
                  <a:highlight>
                    <a:srgbClr val="C0C0C0"/>
                  </a:highlight>
                  <a:latin typeface="Times New Roman"/>
                  <a:ea typeface="Calibri"/>
                  <a:cs typeface="Times New Roman"/>
                </a:rPr>
                <a:t>.</a:t>
              </a:r>
              <a:r>
                <a:rPr lang="ru-RU" sz="24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C</a:t>
              </a:r>
              <a:r>
                <a:rPr lang="ru-RU" sz="24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 высокой работоспособностью вероятностно-статистических методов</a:t>
              </a:r>
              <a:endParaRPr lang="ru-RU" sz="24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412412" y="1156027"/>
              <a:ext cx="0" cy="296818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8" name="Прямоугольник 7"/>
            <p:cNvSpPr/>
            <p:nvPr/>
          </p:nvSpPr>
          <p:spPr>
            <a:xfrm>
              <a:off x="968189" y="2501153"/>
              <a:ext cx="5256417" cy="819785"/>
            </a:xfrm>
            <a:prstGeom prst="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ysClr val="windowText" lastClr="000000"/>
                  </a:solidFill>
                  <a:highlight>
                    <a:srgbClr val="C0C0C0"/>
                  </a:highlight>
                  <a:latin typeface="Times New Roman"/>
                  <a:ea typeface="Calibri"/>
                  <a:cs typeface="Times New Roman"/>
                </a:rPr>
                <a:t>2.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 C </a:t>
              </a:r>
              <a:r>
                <a:rPr lang="ru-RU" sz="24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допустимостью вероятностно-статистических приложений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967817" y="1156027"/>
              <a:ext cx="0" cy="1344793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10" name="Прямоугольник 9"/>
            <p:cNvSpPr/>
            <p:nvPr/>
          </p:nvSpPr>
          <p:spPr>
            <a:xfrm>
              <a:off x="336177" y="3523129"/>
              <a:ext cx="5887907" cy="819785"/>
            </a:xfrm>
            <a:prstGeom prst="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>
                  <a:solidFill>
                    <a:sysClr val="windowText" lastClr="000000"/>
                  </a:solidFill>
                  <a:highlight>
                    <a:srgbClr val="C0C0C0"/>
                  </a:highlight>
                  <a:latin typeface="Times New Roman"/>
                  <a:ea typeface="Calibri"/>
                  <a:cs typeface="Times New Roman"/>
                </a:rPr>
                <a:t>3.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 C </a:t>
              </a:r>
              <a:r>
                <a:rPr lang="ru-RU" sz="2400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недопустимостью вероятностно-статистических приложений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35949" y="1156027"/>
              <a:ext cx="0" cy="2366732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24"/>
          <p:cNvGrpSpPr>
            <a:grpSpLocks/>
          </p:cNvGrpSpPr>
          <p:nvPr/>
        </p:nvGrpSpPr>
        <p:grpSpPr bwMode="auto">
          <a:xfrm>
            <a:off x="265113" y="333375"/>
            <a:ext cx="8797925" cy="5751513"/>
            <a:chOff x="334414" y="-1258750"/>
            <a:chExt cx="10933845" cy="8579796"/>
          </a:xfrm>
        </p:grpSpPr>
        <p:cxnSp>
          <p:nvCxnSpPr>
            <p:cNvPr id="33" name="Скругленная соединительная линия 32"/>
            <p:cNvCxnSpPr/>
            <p:nvPr/>
          </p:nvCxnSpPr>
          <p:spPr>
            <a:xfrm rot="10800000">
              <a:off x="6697035" y="5123406"/>
              <a:ext cx="1227148" cy="1349844"/>
            </a:xfrm>
            <a:prstGeom prst="curvedConnector3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26" name="Овал 25"/>
            <p:cNvSpPr/>
            <p:nvPr/>
          </p:nvSpPr>
          <p:spPr>
            <a:xfrm>
              <a:off x="334414" y="-1258750"/>
              <a:ext cx="3742083" cy="234014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kern="0" dirty="0">
                  <a:solidFill>
                    <a:srgbClr val="000000"/>
                  </a:solidFill>
                  <a:highlight>
                    <a:srgbClr val="00FFFF"/>
                  </a:highlight>
                  <a:latin typeface="Times New Roman"/>
                  <a:ea typeface="Calibri"/>
                </a:rPr>
                <a:t>Вероятностный подход</a:t>
              </a:r>
              <a:endParaRPr lang="ru-RU" sz="1200" kern="0" dirty="0">
                <a:solidFill>
                  <a:sysClr val="windowText" lastClr="00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7778306" y="4881548"/>
              <a:ext cx="3489953" cy="243949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 cap="flat" cmpd="sng" algn="ctr">
              <a:solidFill>
                <a:srgbClr val="1F497D">
                  <a:lumMod val="60000"/>
                  <a:lumOff val="40000"/>
                </a:srgbClr>
              </a:solidFill>
              <a:prstDash val="soli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i="1" kern="0">
                  <a:solidFill>
                    <a:srgbClr val="000000"/>
                  </a:solidFill>
                  <a:highlight>
                    <a:srgbClr val="00FFFF"/>
                  </a:highlight>
                  <a:latin typeface="Times New Roman"/>
                  <a:ea typeface="Calibri"/>
                </a:rPr>
                <a:t>Логико-алгебраический подход</a:t>
              </a:r>
              <a:endParaRPr lang="ru-RU" sz="1200" kern="0">
                <a:solidFill>
                  <a:sysClr val="windowText" lastClr="00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8" name="Прямоугольник с двумя вырезанными противолежащими углами 27"/>
            <p:cNvSpPr/>
            <p:nvPr/>
          </p:nvSpPr>
          <p:spPr>
            <a:xfrm>
              <a:off x="3321394" y="1104660"/>
              <a:ext cx="2848876" cy="1610340"/>
            </a:xfrm>
            <a:prstGeom prst="snip2Diag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ориентирован на технические области знания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9" name="Скругленная соединительная линия 28"/>
            <p:cNvCxnSpPr/>
            <p:nvPr/>
          </p:nvCxnSpPr>
          <p:spPr>
            <a:xfrm>
              <a:off x="1883145" y="1104660"/>
              <a:ext cx="1438249" cy="1072771"/>
            </a:xfrm>
            <a:prstGeom prst="curvedConnector3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30" name="Прямоугольник 29"/>
            <p:cNvSpPr/>
            <p:nvPr/>
          </p:nvSpPr>
          <p:spPr>
            <a:xfrm>
              <a:off x="6527365" y="936523"/>
              <a:ext cx="3401290" cy="1993979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u="sng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характерно:</a:t>
              </a:r>
              <a:endParaRPr lang="ru-RU" sz="14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0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 </a:t>
              </a:r>
              <a:endParaRPr lang="ru-RU" sz="14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идея простоты используемых моделей</a:t>
              </a:r>
              <a:endParaRPr lang="ru-RU" sz="1400" kern="0" dirty="0">
                <a:solidFill>
                  <a:sysClr val="window" lastClr="FFFFFF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1" name="Прямая соединительная линия 30"/>
            <p:cNvCxnSpPr>
              <a:endCxn id="30" idx="1"/>
            </p:cNvCxnSpPr>
            <p:nvPr/>
          </p:nvCxnSpPr>
          <p:spPr>
            <a:xfrm flipV="1">
              <a:off x="6178162" y="1933512"/>
              <a:ext cx="349204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2" name="Прямоугольник с двумя вырезанными противолежащими углами 31"/>
            <p:cNvSpPr/>
            <p:nvPr/>
          </p:nvSpPr>
          <p:spPr>
            <a:xfrm>
              <a:off x="3968507" y="4280346"/>
              <a:ext cx="2744312" cy="2192904"/>
            </a:xfrm>
            <a:prstGeom prst="snip2DiagRect">
              <a:avLst/>
            </a:prstGeom>
            <a:solidFill>
              <a:srgbClr val="F79646">
                <a:lumMod val="40000"/>
                <a:lumOff val="60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ysClr val="windowText" lastClr="000000"/>
                  </a:solidFill>
                  <a:latin typeface="Times New Roman"/>
                  <a:ea typeface="Calibri"/>
                  <a:cs typeface="Times New Roman"/>
                </a:rPr>
                <a:t>ориентирован на социально-экономическую и социологическую информацию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31705" y="3681204"/>
              <a:ext cx="3093517" cy="3223048"/>
            </a:xfrm>
            <a:prstGeom prst="rect">
              <a:avLst/>
            </a:prstGeom>
            <a:solidFill>
              <a:srgbClr val="C0504D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u="sng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характерно: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900" b="1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 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>
                  <a:solidFill>
                    <a:srgbClr val="000000"/>
                  </a:solidFill>
                  <a:latin typeface="Times New Roman"/>
                  <a:ea typeface="Calibri"/>
                  <a:cs typeface="Times New Roman"/>
                </a:rPr>
                <a:t>появление новых идей, (например, идея поэтапной группировки и коллектива решающих правил)</a:t>
              </a:r>
              <a:endParaRPr lang="ru-RU" sz="12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3625221" y="5722546"/>
              <a:ext cx="349204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1724025"/>
          <a:ext cx="8064500" cy="4892675"/>
        </p:xfrm>
        <a:graphic>
          <a:graphicData uri="http://schemas.openxmlformats.org/drawingml/2006/table">
            <a:tbl>
              <a:tblPr/>
              <a:tblGrid>
                <a:gridCol w="2232025"/>
                <a:gridCol w="2879725"/>
                <a:gridCol w="295275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Составляющие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9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Вероятностный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подход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1629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9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629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Логико-алгебраический подход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1629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D98C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Выделение классов, как инвариантов в потоке выборочных объектов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Выяснение распределения данных в системе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Объекты и признаки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Независимы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Зависимость предполагается, ее нужно обнаружить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2636838" algn="ctr"/>
                          <a:tab pos="5273675" algn="r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Выделяемые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Характеризуются эталоном и не пересекаются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Четко не выделяются, т.е. пересекаются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Аппарат исследования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6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Вероятностный - преобразование  пространства признаков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(даже в одномерную ось)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Логико-комбинаторный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9750" y="404813"/>
            <a:ext cx="5616575" cy="7381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49263" algn="r"/>
                <a:tab pos="2636838" algn="ctr"/>
                <a:tab pos="5273675" algn="r"/>
              </a:tabLst>
            </a:pP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Отличительные особенности подходов</a:t>
            </a:r>
            <a:endParaRPr lang="ru-RU" sz="1400" b="1" i="1" u="sng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49263" algn="r"/>
                <a:tab pos="2636838" algn="ctr"/>
                <a:tab pos="5273675" algn="r"/>
              </a:tabLst>
            </a:pPr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BF279BB59ECF4FA9C869E18CF0B771" ma:contentTypeVersion="0" ma:contentTypeDescription="Создание документа." ma:contentTypeScope="" ma:versionID="6945e39f0fea48da591cef1e4b5c16d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4457BF-7E62-4654-AADD-F2A63782FE54}"/>
</file>

<file path=customXml/itemProps2.xml><?xml version="1.0" encoding="utf-8"?>
<ds:datastoreItem xmlns:ds="http://schemas.openxmlformats.org/officeDocument/2006/customXml" ds:itemID="{5532FE1C-D199-4282-92EB-2A0D36A8B296}"/>
</file>

<file path=customXml/itemProps3.xml><?xml version="1.0" encoding="utf-8"?>
<ds:datastoreItem xmlns:ds="http://schemas.openxmlformats.org/officeDocument/2006/customXml" ds:itemID="{00F19104-8B43-4C4D-950A-97341A16C8D7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</TotalTime>
  <Words>103</Words>
  <Application>Microsoft Office PowerPoint</Application>
  <PresentationFormat>Экран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Candara</vt:lpstr>
      <vt:lpstr>Arial</vt:lpstr>
      <vt:lpstr>Symbol</vt:lpstr>
      <vt:lpstr>Calibri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Слайд 1</vt:lpstr>
      <vt:lpstr>Слайд 2</vt:lpstr>
      <vt:lpstr>Слайд 3</vt:lpstr>
      <vt:lpstr>Слайд 4</vt:lpstr>
    </vt:vector>
  </TitlesOfParts>
  <Company>ГГУ им.Ф.Скорины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ИТ</dc:title>
  <dc:subject>Подходы к АД</dc:subject>
  <dc:creator>Осипенко НБ</dc:creator>
  <cp:lastModifiedBy>user</cp:lastModifiedBy>
  <cp:revision>26</cp:revision>
  <dcterms:created xsi:type="dcterms:W3CDTF">2015-01-28T21:01:56Z</dcterms:created>
  <dcterms:modified xsi:type="dcterms:W3CDTF">2015-05-20T09:14:32Z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0x0101009FBF279BB59ECF4FA9C869E18CF0B771</vt:lpwstr>
  </property>
</Properties>
</file>